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9" r:id="rId3"/>
    <p:sldId id="294" r:id="rId4"/>
    <p:sldId id="266" r:id="rId5"/>
    <p:sldId id="295" r:id="rId6"/>
    <p:sldId id="286" r:id="rId7"/>
    <p:sldId id="296" r:id="rId8"/>
    <p:sldId id="291" r:id="rId9"/>
    <p:sldId id="297" r:id="rId10"/>
    <p:sldId id="292" r:id="rId11"/>
    <p:sldId id="298" r:id="rId12"/>
    <p:sldId id="293" r:id="rId13"/>
    <p:sldId id="300" r:id="rId14"/>
    <p:sldId id="288" r:id="rId15"/>
    <p:sldId id="28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FB1"/>
    <a:srgbClr val="E58F7D"/>
    <a:srgbClr val="FCA5A5"/>
    <a:srgbClr val="C5E8CA"/>
    <a:srgbClr val="2F312E"/>
    <a:srgbClr val="F9F09F"/>
    <a:srgbClr val="BBCC87"/>
    <a:srgbClr val="5A7BE6"/>
    <a:srgbClr val="A58ACC"/>
    <a:srgbClr val="E6A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7059"/>
  </p:normalViewPr>
  <p:slideViewPr>
    <p:cSldViewPr snapToGrid="0" snapToObjects="1">
      <p:cViewPr varScale="1">
        <p:scale>
          <a:sx n="70" d="100"/>
          <a:sy n="70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D776A-BBB1-8645-BDAE-0DC4155CE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505E97-51CF-C547-93DB-F2AAB3684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D971A5-E3DA-3542-B0A6-9AD76AFE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171AC1-892A-B14B-AF36-6D9E2DF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C75663-9F1F-AB43-8AD2-D7BCFE59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97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EC6C4-F585-9A46-AAEC-9C513DD7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088AC8-4F14-CB47-997D-62914E7CA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7F2E9D-ABE4-C642-99C0-4CE5EAA5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63337E-9AFF-054F-9F9C-61629197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A14541-08B9-9B45-A881-68AB72AE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19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2B73CB-160F-BF48-9941-60DC5B5E3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1D2A65-FF81-D947-9FB5-F76740EE1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7D9078-6C18-944C-803F-553B37FA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B2D451-3E27-1149-AAC9-50BD207BA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FA90E0-8DB0-634C-A29A-7780E72C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73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DEFA3-1848-2E4C-B7F4-201C6F24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A49572-AAC1-534D-8F65-8E31B1B77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9580B3-BEEE-F648-AE1E-531D9F0F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8EC429-4D00-2D4A-8984-4CF5CE23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A223A6-E479-914F-BF3D-5C4EADCD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33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67C5A-D109-C942-B8EE-75B4CA6A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0BB2C8-96C6-BA4B-A0C6-EB411679C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94199E-C81D-B048-BC5E-E5C8E46E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11B094-2C3F-9E43-9660-4214B960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92FCD4-E739-CC45-A9BB-5E9EF083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077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01A63-BB40-F046-8BE1-60E0D750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ECA663-FECD-B24A-8EA2-5941294FD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14AA21-B7E3-3441-8408-B86F0F8DE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D2A1D7-71AB-FD43-B2AF-D77E9535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01A83C-7F8D-2242-9D2B-1FB0CD41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7A3330-5C94-6B41-986A-F12B3094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745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DFAA0-7C72-C147-B90C-E1286A88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C18139-C959-DA4A-9D36-6C137C6F5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F3A4C4-50AC-004B-82F6-A059DFEBD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E6F927-7F3B-DA40-9375-49D3A2FE9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CE9E74-44EA-494E-A542-1209E0229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243420-9E5E-B849-9B60-FF62A2FA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CAFB2A-646B-B245-93A7-53F7C8B9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ED9B28-0940-A345-B404-013D69AE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80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61FBB-7BA0-074B-A93D-6386267F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A22F74F-9F39-A544-80BA-EA9BCFD3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FBE78E-3743-C649-88A0-AB9CF6B8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903734-7D43-354A-AA7E-DF61DC11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44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5C933D-BDCA-1C45-A5F7-0EB97F06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A4D0C6-94A8-1C4E-AC3C-769E9F6D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BF64FF-45E1-D64D-8D6D-5DA3BDA1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35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06104-2B21-CF4B-BFD8-EA04E12C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F43C01-7A74-5744-8E5E-EBFC93C07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2F030B-66FB-C54A-9695-6A2238EEB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6E349B-FDFC-904C-A041-77AFF41A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DE4AE5-105C-C04C-B5DE-A1B92197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B288AE-7A7B-CD4D-B0E8-5CC41B7B0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30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EF5E1-786B-9E46-9437-719A9AFC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A47CA3-ED2D-294A-99BF-7DCF48ED8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9E72E4-F451-CC45-8A27-C076D842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4DD595-5492-8844-923E-02E7283A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D00AB7-12EE-704F-8908-85735678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3C355F-EB9B-7344-AE95-56DDB76B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18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21231-100E-0B46-ADBD-2FBA6112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D7DBD-8405-1D43-B8FC-80F1AC531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FA3C8C-DDB5-6944-9426-2464016A6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52B4B-BF25-D54B-AF8E-D5180A383F58}" type="datetimeFigureOut">
              <a:rPr lang="ru-RU" smtClean="0"/>
              <a:t>01.05.2025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C71341-EDAC-314E-9890-ADC1F8682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900001-6DCA-7A43-BBB3-C0FB3E90A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5AD75-3BED-8E43-AE66-AB67CA38C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DCFB1"/>
            </a:gs>
            <a:gs pos="0">
              <a:schemeClr val="bg1"/>
            </a:gs>
            <a:gs pos="100000">
              <a:srgbClr val="ADCFB1">
                <a:lumMod val="91000"/>
              </a:srgbClr>
            </a:gs>
            <a:gs pos="52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32EA73-74D5-B046-AAED-2D105B3C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70" y="294469"/>
            <a:ext cx="8399605" cy="6563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FF91F-37E1-3540-AF72-23C1A906D286}"/>
              </a:ext>
            </a:extLst>
          </p:cNvPr>
          <p:cNvSpPr txBox="1"/>
          <p:nvPr/>
        </p:nvSpPr>
        <p:spPr>
          <a:xfrm>
            <a:off x="937973" y="1357280"/>
            <a:ext cx="31245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2F312E"/>
                </a:solidFill>
                <a:latin typeface="Montserrat Alternates" pitchFamily="2" charset="0"/>
              </a:rPr>
              <a:t>Treffly</a:t>
            </a:r>
            <a:endParaRPr lang="en-US" sz="6600" b="1" dirty="0">
              <a:solidFill>
                <a:srgbClr val="2F312E"/>
              </a:solidFill>
              <a:latin typeface="Montserrat Alternat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0E865-D4E8-4D47-9555-1B54B0D6CCAC}"/>
              </a:ext>
            </a:extLst>
          </p:cNvPr>
          <p:cNvSpPr txBox="1"/>
          <p:nvPr/>
        </p:nvSpPr>
        <p:spPr>
          <a:xfrm>
            <a:off x="937973" y="2687500"/>
            <a:ext cx="512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Приложение для поиска</a:t>
            </a:r>
          </a:p>
          <a:p>
            <a:r>
              <a:rPr lang="ru-RU" sz="3600" dirty="0" smtClean="0"/>
              <a:t>и создания мероприятий</a:t>
            </a:r>
            <a:endParaRPr lang="ru-RU" sz="3600" dirty="0"/>
          </a:p>
        </p:txBody>
      </p:sp>
      <p:sp>
        <p:nvSpPr>
          <p:cNvPr id="37" name="Подзаголовок 36">
            <a:extLst>
              <a:ext uri="{FF2B5EF4-FFF2-40B4-BE49-F238E27FC236}">
                <a16:creationId xmlns:a16="http://schemas.microsoft.com/office/drawing/2014/main" id="{549EB6E6-9B53-B44F-B79A-42B4433F17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7973" y="4819430"/>
            <a:ext cx="3675365" cy="1106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 err="1"/>
              <a:t>Г</a:t>
            </a:r>
            <a:r>
              <a:rPr lang="ru-RU" sz="3200" dirty="0" err="1"/>
              <a:t>руппа</a:t>
            </a:r>
            <a:r>
              <a:rPr lang="ru-RU" sz="3200" dirty="0"/>
              <a:t> 5, команда 3</a:t>
            </a:r>
          </a:p>
          <a:p>
            <a:pPr algn="l"/>
            <a:r>
              <a:rPr lang="ru-RU" sz="3200" dirty="0" smtClean="0"/>
              <a:t>Попова Полина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183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000">
              <a:schemeClr val="bg1"/>
            </a:gs>
            <a:gs pos="100000">
              <a:srgbClr val="C5E8C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C604FD-72D9-D34B-8D09-FB4474B5B83A}"/>
              </a:ext>
            </a:extLst>
          </p:cNvPr>
          <p:cNvSpPr txBox="1"/>
          <p:nvPr/>
        </p:nvSpPr>
        <p:spPr>
          <a:xfrm>
            <a:off x="11422251" y="5900058"/>
            <a:ext cx="769749" cy="584775"/>
          </a:xfrm>
          <a:prstGeom prst="rect">
            <a:avLst/>
          </a:prstGeom>
          <a:solidFill>
            <a:srgbClr val="2F312E"/>
          </a:solidFill>
          <a:effectLst>
            <a:outerShdw blurRad="50800" dist="50800" dir="5400000" sx="1000" sy="1000" algn="ctr" rotWithShape="0">
              <a:srgbClr val="2F312E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10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2" name="главная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088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7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bg1"/>
            </a:gs>
            <a:gs pos="99000">
              <a:srgbClr val="C5E8CA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16256"/>
            <a:ext cx="12126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Интерактивная карта и список мероприятий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000">
              <a:schemeClr val="bg1"/>
            </a:gs>
            <a:gs pos="100000">
              <a:srgbClr val="C5E8C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C604FD-72D9-D34B-8D09-FB4474B5B83A}"/>
              </a:ext>
            </a:extLst>
          </p:cNvPr>
          <p:cNvSpPr txBox="1"/>
          <p:nvPr/>
        </p:nvSpPr>
        <p:spPr>
          <a:xfrm>
            <a:off x="11422251" y="5900058"/>
            <a:ext cx="769749" cy="584775"/>
          </a:xfrm>
          <a:prstGeom prst="rect">
            <a:avLst/>
          </a:prstGeom>
          <a:solidFill>
            <a:srgbClr val="2F312E"/>
          </a:solidFill>
          <a:effectLst>
            <a:outerShdw blurRad="50800" dist="50800" dir="5400000" sx="1000" sy="1000" algn="ctr" rotWithShape="0">
              <a:srgbClr val="2F312E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12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2" name="карт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088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3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000">
              <a:schemeClr val="bg1"/>
            </a:gs>
            <a:gs pos="100000">
              <a:srgbClr val="C5E8C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C604FD-72D9-D34B-8D09-FB4474B5B83A}"/>
              </a:ext>
            </a:extLst>
          </p:cNvPr>
          <p:cNvSpPr txBox="1"/>
          <p:nvPr/>
        </p:nvSpPr>
        <p:spPr>
          <a:xfrm>
            <a:off x="11422251" y="5900058"/>
            <a:ext cx="769749" cy="584775"/>
          </a:xfrm>
          <a:prstGeom prst="rect">
            <a:avLst/>
          </a:prstGeom>
          <a:solidFill>
            <a:srgbClr val="2F312E"/>
          </a:solidFill>
          <a:effectLst>
            <a:outerShdw blurRad="50800" dist="50800" dir="5400000" sx="1000" sy="1000" algn="ctr" rotWithShape="0">
              <a:srgbClr val="2F312E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13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CA4B8-8058-BA47-BDED-DADD7211B9F1}"/>
              </a:ext>
            </a:extLst>
          </p:cNvPr>
          <p:cNvSpPr txBox="1"/>
          <p:nvPr/>
        </p:nvSpPr>
        <p:spPr>
          <a:xfrm>
            <a:off x="0" y="0"/>
            <a:ext cx="12192000" cy="928661"/>
          </a:xfrm>
          <a:prstGeom prst="rect">
            <a:avLst/>
          </a:prstGeom>
          <a:solidFill>
            <a:srgbClr val="ADCFB1"/>
          </a:solidFill>
          <a:effectLst>
            <a:outerShdw blurRad="304314" dist="18705" dir="5400000" sx="103000" sy="103000" algn="ctr" rotWithShape="0">
              <a:srgbClr val="000000">
                <a:alpha val="28709"/>
              </a:srgbClr>
            </a:outerShdw>
          </a:effectLst>
        </p:spPr>
        <p:txBody>
          <a:bodyPr wrap="square" tIns="216000" bIns="216000" rtlCol="0" anchor="t" anchorCtr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2F312E"/>
                </a:solidFill>
                <a:latin typeface="Montserrat Alternates" pitchFamily="2" charset="0"/>
              </a:rPr>
              <a:t>Тестирование</a:t>
            </a:r>
            <a:endParaRPr lang="ru-RU" sz="3200" b="1" dirty="0">
              <a:solidFill>
                <a:srgbClr val="2F312E"/>
              </a:solidFill>
              <a:latin typeface="Montserrat Alternates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55456" y="1938723"/>
            <a:ext cx="47326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00" lvl="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lc="http://schemas.openxmlformats.org/drawingml/2006/lockedCanvas" xmlns:asvg="http://schemas.microsoft.com/office/drawing/2016/SVG/main" xmlns="" r:embed="rId3"/>
                    </a:ext>
                  </a:extLst>
                </a:blip>
              </a:buBlip>
            </a:pPr>
            <a:r>
              <a:rPr lang="ru-RU" sz="2800" dirty="0" smtClean="0">
                <a:solidFill>
                  <a:prstClr val="black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Всего багов: 62 </a:t>
            </a:r>
          </a:p>
          <a:p>
            <a:pPr marL="317500" lvl="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lc="http://schemas.openxmlformats.org/drawingml/2006/lockedCanvas" xmlns:asvg="http://schemas.microsoft.com/office/drawing/2016/SVG/main" xmlns="" r:embed="rId3"/>
                    </a:ext>
                  </a:extLst>
                </a:blip>
              </a:buBlip>
            </a:pPr>
            <a:r>
              <a:rPr lang="ru-RU" sz="2800" dirty="0" smtClean="0">
                <a:solidFill>
                  <a:prstClr val="black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Исправлено</a:t>
            </a:r>
            <a:r>
              <a:rPr lang="ru-RU" sz="2800" dirty="0" smtClean="0">
                <a:solidFill>
                  <a:prstClr val="black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49</a:t>
            </a:r>
          </a:p>
          <a:p>
            <a:pPr marL="317500" lvl="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lc="http://schemas.openxmlformats.org/drawingml/2006/lockedCanvas" xmlns:asvg="http://schemas.microsoft.com/office/drawing/2016/SVG/main" xmlns="" r:embed="rId3"/>
                    </a:ext>
                  </a:extLst>
                </a:blip>
              </a:buBlip>
            </a:pPr>
            <a:r>
              <a:rPr lang="ru-RU" sz="2800" dirty="0" smtClean="0">
                <a:solidFill>
                  <a:prstClr val="black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Осталось: </a:t>
            </a:r>
            <a:r>
              <a:rPr lang="ru-RU" sz="2800" dirty="0" smtClean="0">
                <a:solidFill>
                  <a:prstClr val="black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13</a:t>
            </a:r>
            <a:endParaRPr lang="ru-RU" sz="2800" dirty="0">
              <a:solidFill>
                <a:prstClr val="black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BFFE03-CE34-F346-8A63-AD601DF3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567391"/>
            <a:ext cx="6004748" cy="43326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28386">
            <a:off x="7894315" y="2960966"/>
            <a:ext cx="1021080" cy="9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B4F373-8DDE-F349-B817-992C274C9A45}"/>
              </a:ext>
            </a:extLst>
          </p:cNvPr>
          <p:cNvSpPr txBox="1"/>
          <p:nvPr/>
        </p:nvSpPr>
        <p:spPr>
          <a:xfrm>
            <a:off x="1214969" y="2116502"/>
            <a:ext cx="7710617" cy="34022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1750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Интеграция с ИИ</a:t>
            </a:r>
            <a:endParaRPr lang="ru-RU" sz="28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31750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Админ-панель</a:t>
            </a:r>
            <a:endParaRPr lang="ru-RU" sz="28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31750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Подключение статуса «Премиум»</a:t>
            </a:r>
          </a:p>
          <a:p>
            <a:pPr marL="31750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Приватные мероприятия</a:t>
            </a:r>
            <a:endParaRPr lang="ru-RU" sz="28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BFFE03-CE34-F346-8A63-AD601DF3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035" y="3126103"/>
            <a:ext cx="6004748" cy="4332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6FE01-34AC-2D45-B291-EDCA66B35034}"/>
              </a:ext>
            </a:extLst>
          </p:cNvPr>
          <p:cNvSpPr txBox="1"/>
          <p:nvPr/>
        </p:nvSpPr>
        <p:spPr>
          <a:xfrm>
            <a:off x="0" y="715154"/>
            <a:ext cx="11513574" cy="833663"/>
          </a:xfrm>
          <a:prstGeom prst="rect">
            <a:avLst/>
          </a:prstGeom>
          <a:solidFill>
            <a:srgbClr val="2F312E"/>
          </a:solidFill>
        </p:spPr>
        <p:txBody>
          <a:bodyPr wrap="square" lIns="1007999" tIns="108000" rIns="90000" bIns="108000" rtlCol="0">
            <a:spAutoFit/>
          </a:bodyPr>
          <a:lstStyle/>
          <a:p>
            <a:r>
              <a:rPr lang="ru-RU" sz="4000" b="1" dirty="0" smtClean="0">
                <a:solidFill>
                  <a:srgbClr val="ADCFB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Следующие этапы развития функционала</a:t>
            </a:r>
            <a:endParaRPr lang="ru-RU" sz="4000" b="1" dirty="0">
              <a:solidFill>
                <a:srgbClr val="ADCFB1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EF06E-9972-3B4F-B01E-37DD198B9FD6}"/>
              </a:ext>
            </a:extLst>
          </p:cNvPr>
          <p:cNvSpPr txBox="1"/>
          <p:nvPr/>
        </p:nvSpPr>
        <p:spPr>
          <a:xfrm>
            <a:off x="11422251" y="5900058"/>
            <a:ext cx="769749" cy="584775"/>
          </a:xfrm>
          <a:prstGeom prst="rect">
            <a:avLst/>
          </a:prstGeom>
          <a:solidFill>
            <a:srgbClr val="2F312E"/>
          </a:solidFill>
          <a:effectLst>
            <a:outerShdw blurRad="50800" dist="50800" dir="5400000" sx="1000" sy="1000" algn="ctr" rotWithShape="0">
              <a:srgbClr val="2F312E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14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448" y="4431040"/>
            <a:ext cx="1030313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bg1"/>
            </a:gs>
            <a:gs pos="99000">
              <a:srgbClr val="C5E8CA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9FF91F-37E1-3540-AF72-23C1A906D286}"/>
              </a:ext>
            </a:extLst>
          </p:cNvPr>
          <p:cNvSpPr txBox="1"/>
          <p:nvPr/>
        </p:nvSpPr>
        <p:spPr>
          <a:xfrm>
            <a:off x="937973" y="2149295"/>
            <a:ext cx="31245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2F312E"/>
                </a:solidFill>
                <a:latin typeface="Montserrat Alternates" pitchFamily="2" charset="0"/>
              </a:rPr>
              <a:t>Treffly</a:t>
            </a:r>
            <a:endParaRPr lang="en-US" sz="6600" b="1" dirty="0">
              <a:solidFill>
                <a:srgbClr val="2F312E"/>
              </a:solidFill>
              <a:latin typeface="Montserrat Alternat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0E865-D4E8-4D47-9555-1B54B0D6CCAC}"/>
              </a:ext>
            </a:extLst>
          </p:cNvPr>
          <p:cNvSpPr txBox="1"/>
          <p:nvPr/>
        </p:nvSpPr>
        <p:spPr>
          <a:xfrm>
            <a:off x="937973" y="3600709"/>
            <a:ext cx="512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Приложение для поиска</a:t>
            </a:r>
          </a:p>
          <a:p>
            <a:r>
              <a:rPr lang="ru-RU" sz="3600" dirty="0"/>
              <a:t>и создания мероприятий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51039D-8A71-0646-88EB-6D2D328A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0286" y="1800633"/>
            <a:ext cx="3600151" cy="36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000">
              <a:schemeClr val="bg1"/>
            </a:gs>
            <a:gs pos="100000">
              <a:srgbClr val="C5E8C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C604FD-72D9-D34B-8D09-FB4474B5B83A}"/>
              </a:ext>
            </a:extLst>
          </p:cNvPr>
          <p:cNvSpPr txBox="1"/>
          <p:nvPr/>
        </p:nvSpPr>
        <p:spPr>
          <a:xfrm>
            <a:off x="11422251" y="5900058"/>
            <a:ext cx="769749" cy="584775"/>
          </a:xfrm>
          <a:prstGeom prst="rect">
            <a:avLst/>
          </a:prstGeom>
          <a:solidFill>
            <a:srgbClr val="2F312E"/>
          </a:solidFill>
          <a:effectLst>
            <a:outerShdw blurRad="50800" dist="50800" dir="5400000" sx="1000" sy="1000" algn="ctr" rotWithShape="0">
              <a:srgbClr val="2F312E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CA4B8-8058-BA47-BDED-DADD7211B9F1}"/>
              </a:ext>
            </a:extLst>
          </p:cNvPr>
          <p:cNvSpPr txBox="1"/>
          <p:nvPr/>
        </p:nvSpPr>
        <p:spPr>
          <a:xfrm>
            <a:off x="0" y="0"/>
            <a:ext cx="12192000" cy="928661"/>
          </a:xfrm>
          <a:prstGeom prst="rect">
            <a:avLst/>
          </a:prstGeom>
          <a:solidFill>
            <a:srgbClr val="ADCFB1"/>
          </a:solidFill>
          <a:effectLst>
            <a:outerShdw blurRad="304314" dist="18705" dir="5400000" sx="103000" sy="103000" algn="ctr" rotWithShape="0">
              <a:srgbClr val="000000">
                <a:alpha val="28709"/>
              </a:srgbClr>
            </a:outerShdw>
          </a:effectLst>
        </p:spPr>
        <p:txBody>
          <a:bodyPr wrap="square" tIns="216000" bIns="216000" rtlCol="0" anchor="t" anchorCtr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2F312E"/>
                </a:solidFill>
                <a:latin typeface="Montserrat Alternates" pitchFamily="2" charset="0"/>
              </a:rPr>
              <a:t>Архитектура</a:t>
            </a:r>
            <a:endParaRPr lang="ru-RU" sz="3200" b="1" dirty="0">
              <a:solidFill>
                <a:srgbClr val="2F312E"/>
              </a:solidFill>
              <a:latin typeface="Montserrat Alternates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67" y="928661"/>
            <a:ext cx="9269929" cy="54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bg1"/>
            </a:gs>
            <a:gs pos="99000">
              <a:srgbClr val="C5E8CA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6388" y="2816256"/>
            <a:ext cx="8242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Адаптация</a:t>
            </a:r>
            <a:r>
              <a:rPr lang="ru-RU" sz="4800" b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и поддержка </a:t>
            </a:r>
            <a:r>
              <a:rPr lang="en-US" sz="4800" b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PWA</a:t>
            </a:r>
            <a:endParaRPr lang="ru-RU" sz="4800" b="1" dirty="0">
              <a:solidFill>
                <a:srgbClr val="2F312E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63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B4F373-8DDE-F349-B817-992C274C9A45}"/>
              </a:ext>
            </a:extLst>
          </p:cNvPr>
          <p:cNvSpPr txBox="1"/>
          <p:nvPr/>
        </p:nvSpPr>
        <p:spPr>
          <a:xfrm>
            <a:off x="696811" y="1791240"/>
            <a:ext cx="10110889" cy="44012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1750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Регистрация/Авторизация</a:t>
            </a:r>
          </a:p>
          <a:p>
            <a:pPr marL="31750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Профиль пользователя</a:t>
            </a:r>
          </a:p>
          <a:p>
            <a:pPr marL="31750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Мероприятия</a:t>
            </a:r>
          </a:p>
          <a:p>
            <a:pPr marL="31750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Главная страница</a:t>
            </a:r>
          </a:p>
          <a:p>
            <a:pPr marL="317500" indent="-317500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Интерактивная карта и список с мероприятиями</a:t>
            </a:r>
            <a:endParaRPr lang="ru-RU" sz="28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BFFE03-CE34-F346-8A63-AD601DF3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027" y="2398333"/>
            <a:ext cx="6004748" cy="41802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1FE731-14AA-7549-9B45-93E1FE47E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8660">
            <a:off x="7921157" y="3641769"/>
            <a:ext cx="2119735" cy="1109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6FE01-34AC-2D45-B291-EDCA66B35034}"/>
              </a:ext>
            </a:extLst>
          </p:cNvPr>
          <p:cNvSpPr txBox="1"/>
          <p:nvPr/>
        </p:nvSpPr>
        <p:spPr>
          <a:xfrm>
            <a:off x="-1" y="715154"/>
            <a:ext cx="11621730" cy="833663"/>
          </a:xfrm>
          <a:prstGeom prst="rect">
            <a:avLst/>
          </a:prstGeom>
          <a:solidFill>
            <a:srgbClr val="2F312E"/>
          </a:solidFill>
        </p:spPr>
        <p:txBody>
          <a:bodyPr wrap="square" lIns="1007999" tIns="108000" rIns="90000" bIns="108000" rtlCol="0">
            <a:spAutoFit/>
          </a:bodyPr>
          <a:lstStyle/>
          <a:p>
            <a:r>
              <a:rPr lang="ru-RU" sz="4000" b="1" dirty="0" smtClean="0">
                <a:solidFill>
                  <a:srgbClr val="ADCFB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Был реализован следующий функционал</a:t>
            </a:r>
            <a:endParaRPr lang="ru-RU" sz="4000" b="1" dirty="0">
              <a:solidFill>
                <a:srgbClr val="ADCFB1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EF06E-9972-3B4F-B01E-37DD198B9FD6}"/>
              </a:ext>
            </a:extLst>
          </p:cNvPr>
          <p:cNvSpPr txBox="1"/>
          <p:nvPr/>
        </p:nvSpPr>
        <p:spPr>
          <a:xfrm>
            <a:off x="11422251" y="5900058"/>
            <a:ext cx="769749" cy="584775"/>
          </a:xfrm>
          <a:prstGeom prst="rect">
            <a:avLst/>
          </a:prstGeom>
          <a:solidFill>
            <a:srgbClr val="2F312E"/>
          </a:solidFill>
          <a:effectLst>
            <a:outerShdw blurRad="50800" dist="50800" dir="5400000" sx="1000" sy="1000" algn="ctr" rotWithShape="0">
              <a:srgbClr val="2F312E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4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6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bg1"/>
            </a:gs>
            <a:gs pos="99000">
              <a:srgbClr val="C5E8CA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97055" y="2816256"/>
            <a:ext cx="12789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Регистрация / Авторизация + Профиль пользователя</a:t>
            </a:r>
            <a:endParaRPr lang="ru-RU" sz="3600" b="1" dirty="0">
              <a:solidFill>
                <a:srgbClr val="2F312E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291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000">
              <a:schemeClr val="bg1"/>
            </a:gs>
            <a:gs pos="100000">
              <a:srgbClr val="C5E8C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C604FD-72D9-D34B-8D09-FB4474B5B83A}"/>
              </a:ext>
            </a:extLst>
          </p:cNvPr>
          <p:cNvSpPr txBox="1"/>
          <p:nvPr/>
        </p:nvSpPr>
        <p:spPr>
          <a:xfrm>
            <a:off x="11422251" y="5900058"/>
            <a:ext cx="769749" cy="584775"/>
          </a:xfrm>
          <a:prstGeom prst="rect">
            <a:avLst/>
          </a:prstGeom>
          <a:solidFill>
            <a:srgbClr val="2F312E"/>
          </a:solidFill>
          <a:effectLst>
            <a:outerShdw blurRad="50800" dist="50800" dir="5400000" sx="1000" sy="1000" algn="ctr" rotWithShape="0">
              <a:srgbClr val="2F312E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6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2" name="IMG_98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088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bg1"/>
            </a:gs>
            <a:gs pos="99000">
              <a:srgbClr val="C5E8CA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16256"/>
            <a:ext cx="12126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Работа с мероприятиями: создание, просмотр, поиск, запись</a:t>
            </a:r>
            <a:endParaRPr lang="ru-RU" sz="3600" b="1" dirty="0">
              <a:solidFill>
                <a:srgbClr val="2F312E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579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000">
              <a:schemeClr val="bg1"/>
            </a:gs>
            <a:gs pos="100000">
              <a:srgbClr val="C5E8C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C604FD-72D9-D34B-8D09-FB4474B5B83A}"/>
              </a:ext>
            </a:extLst>
          </p:cNvPr>
          <p:cNvSpPr txBox="1"/>
          <p:nvPr/>
        </p:nvSpPr>
        <p:spPr>
          <a:xfrm>
            <a:off x="11422251" y="5900058"/>
            <a:ext cx="769749" cy="584775"/>
          </a:xfrm>
          <a:prstGeom prst="rect">
            <a:avLst/>
          </a:prstGeom>
          <a:solidFill>
            <a:srgbClr val="2F312E"/>
          </a:solidFill>
          <a:effectLst>
            <a:outerShdw blurRad="50800" dist="50800" dir="5400000" sx="1000" sy="1000" algn="ctr" rotWithShape="0">
              <a:srgbClr val="2F312E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3" name="v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088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bg1"/>
            </a:gs>
            <a:gs pos="99000">
              <a:srgbClr val="C5E8CA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16256"/>
            <a:ext cx="12126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Главная страница</a:t>
            </a:r>
            <a:endParaRPr lang="ru-RU" sz="3600" b="1" dirty="0">
              <a:solidFill>
                <a:srgbClr val="2F312E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139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4464</TotalTime>
  <Words>101</Words>
  <Application>Microsoft Office PowerPoint</Application>
  <PresentationFormat>Широкоэкранный</PresentationFormat>
  <Paragraphs>37</Paragraphs>
  <Slides>15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Malgun Gothic Semilight</vt:lpstr>
      <vt:lpstr>Arial</vt:lpstr>
      <vt:lpstr>Calibri</vt:lpstr>
      <vt:lpstr>Calibri Light</vt:lpstr>
      <vt:lpstr>Montserrat Alternates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Polina</cp:lastModifiedBy>
  <cp:revision>50</cp:revision>
  <dcterms:created xsi:type="dcterms:W3CDTF">2025-03-20T11:21:20Z</dcterms:created>
  <dcterms:modified xsi:type="dcterms:W3CDTF">2025-05-01T19:54:37Z</dcterms:modified>
</cp:coreProperties>
</file>